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5"/>
  </p:notesMasterIdLst>
  <p:handoutMasterIdLst>
    <p:handoutMasterId r:id="rId16"/>
  </p:handoutMasterIdLst>
  <p:sldIdLst>
    <p:sldId id="318" r:id="rId2"/>
    <p:sldId id="319" r:id="rId3"/>
    <p:sldId id="297" r:id="rId4"/>
    <p:sldId id="257" r:id="rId5"/>
    <p:sldId id="315" r:id="rId6"/>
    <p:sldId id="314" r:id="rId7"/>
    <p:sldId id="301" r:id="rId8"/>
    <p:sldId id="258" r:id="rId9"/>
    <p:sldId id="302" r:id="rId10"/>
    <p:sldId id="259" r:id="rId11"/>
    <p:sldId id="303" r:id="rId12"/>
    <p:sldId id="304" r:id="rId13"/>
    <p:sldId id="305" r:id="rId14"/>
  </p:sldIdLst>
  <p:sldSz cx="9144000" cy="6858000" type="screen4x3"/>
  <p:notesSz cx="9866313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74CD8-2FA2-46D9-B9FD-4920222B7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284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241587"/>
            <a:ext cx="7893050" cy="26522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1DCC7-B360-44DC-8BE5-8757255FD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5391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B5DC18-C315-8619-5117-04F34A4BC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9847A6D-2235-9812-7FD1-1BAD6896B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BABC22-FBAC-7A67-5924-B2F23EB3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100E3F-625B-0DFE-FEBF-3C7C19FD3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40518EA-9C17-4307-B7F6-6877E4EBB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055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345D34-E82F-B0A0-6D1A-00454CE1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6F6B7F3-5F58-F7D7-2E04-B7F052B35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6C1DA71-0DAE-79F7-87B3-4F4C5B19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FA0F2AE-E030-2A01-EA6B-CC2B7AFA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C7B2171-7C6E-CB13-4821-481BF277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740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1AC54AB-EFB6-695A-6106-2D99C3713F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C4580DE-B760-AB83-C5DE-F84FD98E5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C40243-688C-8EED-F83E-AF2398C2C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635F16A-DF1B-2076-ACF6-21E68454B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04E0BE-A85C-087F-A65F-0D8ABB34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316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4E116F-6FCA-83BD-335E-070C24AA4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3B9214-E39E-D793-D99B-76BA3CD25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A81A70B-6EFE-BB07-C5DA-B5499EEB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167888C-B4E4-B25F-F4B9-CAEB58B62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6881B17-9BD1-203B-7606-4E9395576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497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7B3B43-F6BF-BA60-1949-043BE3552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A7B31A9-7DD0-3C79-54F9-4210C8D60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EB440F2-CF4F-0AEE-8950-D64E2C7C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18573C5-3B2A-50AF-4578-A6D38E30A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6A3071E-339E-7020-3C3D-7A88769E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952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2603A4-93C8-E69A-D26E-70DDFF13A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1A1180-C6CB-35D7-09F8-E65BC48CB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BBBB790-A61A-2B40-2A4D-CBEFFD2F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8E4CD04-2EE7-BF30-1474-109567439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DBE0965-5B63-62E8-53CE-FAB6133B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11FEE8-985F-3F9E-74C3-5EE0622C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265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E146F1-9C93-B39D-C18E-64451CC5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9C0589D-0A2D-8DDA-CA38-D7B568AD1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BA24DD8-3FA1-A4EB-D81A-F1EE14FEF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C59BD2F-16E1-BCAA-1FE8-73C5C102B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828B042-B577-9F4F-C5CC-00F19C431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C9EC76C-563D-4902-D91A-FC1B9978E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904360B-3938-475E-DDAD-6297CA2A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996458E-A4E0-4F87-32E5-97304C464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95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62762C-89FF-6EC3-61A2-382B5EA7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A17D57C-D926-E075-FDCA-7B18BEB5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0A59894-F52E-2137-A21D-5A4D26737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9F556E8-0152-2D82-9ED8-466BF7812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54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C3D353D-C019-D660-AAC6-1D79307F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EED8ED4-449C-F0C1-E6B0-7BC072CE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D79549F-7ACA-BCB1-06F5-F62D84A6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978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A0FAC7-6D60-3C62-8098-847D60FA2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68C452-8271-59D7-355E-C19A18B32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1F16984-2F5C-8225-4879-2EF06ECB1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15F3DE3-8838-DB1E-F515-5E271AE6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5F775E2-3DD9-CCD5-0473-E93B6B8F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EA0178B-E8D4-E943-A2A1-4C57C5668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297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21AAEA-B5DA-54EC-1C1B-99B8CF1B6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5AE7150-1AAE-2C36-D55A-506454990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E3D4672-F07F-C713-65AD-3A9BE3816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713C90F-0EB3-975A-6A67-42AC5B2A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A25BF44-A271-FAD8-461A-6AD7DCE18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AE9392-FCDE-3345-6503-632DF0702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940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B355550-BDE5-43E3-44AB-FC634466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8DE907C-2AD4-FFD8-F1F3-3C084BC45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16F9C8A-5EA1-F5F7-4EE7-76496A5AD3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3EDCB7-9A15-6522-B04C-AE97A6CD5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B59B3C8-5107-96BB-5982-6B38BBF8C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52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4462" y="944787"/>
            <a:ext cx="8915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Name- </a:t>
            </a: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Production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Technology for Ornamental Crops, MAP and Landscaping </a:t>
            </a:r>
            <a:endParaRPr lang="en-US" sz="24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Course Code-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20014400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151401" y="4038600"/>
            <a:ext cx="5254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" panose="02040503050406030204" pitchFamily="18" charset="0"/>
              </a:rPr>
              <a:t>Presented By- </a:t>
            </a:r>
            <a:r>
              <a:rPr lang="en-IN" sz="2400" dirty="0" err="1" smtClean="0">
                <a:latin typeface="Cambria" panose="02040503050406030204" pitchFamily="18" charset="0"/>
              </a:rPr>
              <a:t>Dr</a:t>
            </a:r>
            <a:r>
              <a:rPr lang="en-IN" sz="2400" dirty="0" err="1">
                <a:latin typeface="Cambria" panose="02040503050406030204" pitchFamily="18" charset="0"/>
              </a:rPr>
              <a:t>.</a:t>
            </a:r>
            <a:r>
              <a:rPr lang="en-IN" sz="2400" dirty="0">
                <a:latin typeface="Cambria" panose="02040503050406030204" pitchFamily="18" charset="0"/>
              </a:rPr>
              <a:t> Mahendra  Kr. </a:t>
            </a:r>
            <a:r>
              <a:rPr lang="en-IN" sz="2400" dirty="0" err="1">
                <a:latin typeface="Cambria" panose="02040503050406030204" pitchFamily="18" charset="0"/>
              </a:rPr>
              <a:t>Yadav</a:t>
            </a:r>
            <a:r>
              <a:rPr lang="en-IN" sz="24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8274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1999" cy="381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2400" y="35169"/>
            <a:ext cx="9143999" cy="3371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Weeding and Hoeing: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Weed problem in marigold found especially in rainy season. In, India weeding is done manually. Total 3 to 4 times weeding are required during entire growth period marigold. Chemical weed control is also recommended.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Irrigation: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Irrigation should be given 7 to 8 days’ interval for obtain higher yield of marigold. In summer season frequent irrigation 4 to 5 days’ interval required. Water stagnation should be avoided otherwise many diseases are occurred easily and destroyed the entire plant.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585" y="3390969"/>
            <a:ext cx="8991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Pinching in Marigold: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Removal of apical portion of shoot is known as pinching.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Pinching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is a form of pruning that encourages branching of the plant.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Pinching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forcing the plant to grow more new stems from the leaf nodes below the pinch.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First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time pinching done at 40 days after transplanting enhances flower yield.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Due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to pinching maximum yield are obtaining easily.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1999" cy="381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2400" y="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Yield: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Flower yield are depending upon the season of planting and cultural practice adopted by former. In rainy season fresh flower yield are 200 to 250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quantal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/hectare, in winter season 150 to 175 quintal/hectare and 100 to 120 q/ha yield obtain in summer season.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" y="1600200"/>
            <a:ext cx="90677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Diseases management: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Generally marigold crop is free from diseases and insects’ pest. Occasionally some diseases and insect pests observed are given below.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(1) Damping off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: Caused by the fungus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Rhizoctonia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solani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) and major symptoms are brown necrotic spots on young seedlings. </a:t>
            </a: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Control: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Wingdings" panose="05000000000000000000" pitchFamily="2" charset="2"/>
              </a:rPr>
              <a:t>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Drenching with copper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oxychloride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@3g/l or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brassicol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(0.3%).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Proper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drainage should be provided in the nursery beds.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(2) Powdery Mildew: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Caused by the fungus Odium sp. and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Leveillula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taurica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Major symptoms are appearing as grey or white powder and in severe condition leaves turn yellow and fall prematurely. </a:t>
            </a: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Control: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Wingdings" panose="05000000000000000000" pitchFamily="2" charset="2"/>
              </a:rPr>
              <a:t>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Dusting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Kerathane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(40 E.C) @ 0.5% or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sulphar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powder on the plant surface for immediate control.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92013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1999" cy="3048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4976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Alternaria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leaf spots and Blight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Caused by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Alternaria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Cercospora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Septoria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Small brown spot near the lower leaves.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Control: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Spraying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Dithane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M-45 2 0.2%.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 Collar rot: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Caused by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pythium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sp. and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phytophthora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sp. fungus. Major symptoms of this disease are black lesions on main stem of the plant, rotting at the collar region and destroyed the entire plant.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Control: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Carbendazim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 1g/l diminishes the occurrence of collar rot disease. 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3124200"/>
            <a:ext cx="91439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(5)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Fusarium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</a:rPr>
              <a:t> Wilt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Wilting in marigold caused by the fungus (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Fusarium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oxysporum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) and wilting of entire plant. </a:t>
            </a: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Control: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Wingdings" panose="05000000000000000000" pitchFamily="2" charset="2"/>
              </a:rPr>
              <a:t>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Crop rotation is the best way to control wilting in marigold. </a:t>
            </a:r>
          </a:p>
          <a:p>
            <a:r>
              <a:rPr lang="en-US" dirty="0">
                <a:solidFill>
                  <a:srgbClr val="000000"/>
                </a:solidFill>
                <a:latin typeface="Wingdings" panose="05000000000000000000" pitchFamily="2" charset="2"/>
              </a:rPr>
              <a:t>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Carbendazim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(0.2%) is effective for wilting. </a:t>
            </a:r>
          </a:p>
          <a:p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(6) Cucumber mosaic: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This is the Viral disease and caused mottling of leaves and busy appearances of plant. </a:t>
            </a: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Control: Use of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Dimethoate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at 2 ml/l. 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64952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8601" y="377667"/>
            <a:ext cx="891539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 management: </a:t>
            </a:r>
            <a:endParaRPr lang="en-US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 Red spider mite (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Tetranychus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sp.)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This pest sucks the sap of the plant and then plant are injured badly.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Control: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Spraying of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Kelthane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 ml/l). </a:t>
            </a: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 Aphid: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Attack of aphid on the marigold plant the major symptoms are black or brown spot on the plant appear.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Spraying of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malathion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 2 ml/l.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73018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328746"/>
            <a:ext cx="91439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Identify </a:t>
            </a:r>
            <a:r>
              <a:rPr lang="en-US" sz="2400" dirty="0">
                <a:latin typeface="Cambria" panose="02040503050406030204" pitchFamily="18" charset="0"/>
              </a:rPr>
              <a:t>different types of ornamental and medicinal crops.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Examine </a:t>
            </a:r>
            <a:r>
              <a:rPr lang="en-US" sz="2400" dirty="0">
                <a:latin typeface="Cambria" panose="02040503050406030204" pitchFamily="18" charset="0"/>
              </a:rPr>
              <a:t>various principles of landscaping, uses of landscape trees, shrubs and climbers, production technology of important ornamental crops, etc.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Determine </a:t>
            </a:r>
            <a:r>
              <a:rPr lang="en-US" sz="2400" dirty="0">
                <a:latin typeface="Cambria" panose="02040503050406030204" pitchFamily="18" charset="0"/>
              </a:rPr>
              <a:t>about Demonstrate various Package of practices for loose flowers and their transportation, storage house and required condition for cut and loose flower.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Construct </a:t>
            </a:r>
            <a:r>
              <a:rPr lang="en-US" sz="2400" dirty="0">
                <a:latin typeface="Cambria" panose="02040503050406030204" pitchFamily="18" charset="0"/>
              </a:rPr>
              <a:t>about the various problems with the production technology of medicinal and aromatic plants.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Importance </a:t>
            </a:r>
            <a:r>
              <a:rPr lang="en-US" sz="2400" dirty="0">
                <a:latin typeface="Cambria" panose="02040503050406030204" pitchFamily="18" charset="0"/>
              </a:rPr>
              <a:t>of Processing and value addition in ornamental crops and MAPs produce. </a:t>
            </a:r>
          </a:p>
          <a:p>
            <a:r>
              <a:rPr lang="en-US" sz="2000" dirty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-1338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Objectives 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50983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9" name="Rectangle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  <a:endParaRPr lang="en-IN" sz="1593" dirty="0"/>
          </a:p>
        </p:txBody>
      </p:sp>
    </p:spTree>
    <p:extLst>
      <p:ext uri="{BB962C8B-B14F-4D97-AF65-F5344CB8AC3E}">
        <p14:creationId xmlns:p14="http://schemas.microsoft.com/office/powerpoint/2010/main" val="1793260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2" name="Rectangle 1"/>
          <p:cNvSpPr/>
          <p:nvPr/>
        </p:nvSpPr>
        <p:spPr>
          <a:xfrm>
            <a:off x="-1" y="990600"/>
            <a:ext cx="9143999" cy="52322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Package of practices for loose flowers </a:t>
            </a:r>
            <a:r>
              <a:rPr lang="en-US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-Marigold</a:t>
            </a:r>
            <a:r>
              <a:rPr lang="en-US" sz="28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endParaRPr 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59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3048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12412"/>
            <a:ext cx="434340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174625" marR="1148715" algn="ctr">
              <a:spcBef>
                <a:spcPts val="35"/>
              </a:spcBef>
              <a:spcAft>
                <a:spcPts val="0"/>
              </a:spcAft>
            </a:pP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Marigold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1295401" y="1066800"/>
            <a:ext cx="77724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Botanical name</a:t>
            </a:r>
            <a:r>
              <a:rPr lang="en-US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smtClean="0"/>
              <a:t>                 French </a:t>
            </a:r>
            <a:r>
              <a:rPr lang="en-US" dirty="0"/>
              <a:t>marigold</a:t>
            </a:r>
            <a:r>
              <a:rPr lang="en-US" dirty="0" smtClean="0"/>
              <a:t> :</a:t>
            </a:r>
            <a:r>
              <a:rPr lang="en-US" i="1" dirty="0"/>
              <a:t> </a:t>
            </a:r>
            <a:r>
              <a:rPr lang="en-US" i="1" dirty="0" err="1"/>
              <a:t>Tagetus</a:t>
            </a:r>
            <a:r>
              <a:rPr lang="en-US" i="1" dirty="0"/>
              <a:t> </a:t>
            </a:r>
            <a:r>
              <a:rPr lang="en-US" i="1" dirty="0" err="1"/>
              <a:t>patula</a:t>
            </a:r>
            <a:r>
              <a:rPr lang="en-US" i="1" dirty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                  </a:t>
            </a:r>
            <a:r>
              <a:rPr lang="en-US" dirty="0"/>
              <a:t>African marigold </a:t>
            </a:r>
            <a:r>
              <a:rPr lang="en-US" dirty="0" smtClean="0"/>
              <a:t> :</a:t>
            </a:r>
            <a:r>
              <a:rPr lang="en-US" i="1" dirty="0"/>
              <a:t> </a:t>
            </a:r>
            <a:r>
              <a:rPr lang="en-US" i="1" dirty="0" err="1"/>
              <a:t>Tagetus</a:t>
            </a:r>
            <a:r>
              <a:rPr lang="en-US" i="1" dirty="0"/>
              <a:t> </a:t>
            </a:r>
            <a:r>
              <a:rPr lang="en-US" i="1" dirty="0" err="1"/>
              <a:t>erecta</a:t>
            </a:r>
            <a:r>
              <a:rPr lang="en-US" i="1" dirty="0"/>
              <a:t>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         </a:t>
            </a:r>
            <a:r>
              <a:rPr lang="en-US" b="1" dirty="0" smtClean="0"/>
              <a:t> Family                 </a:t>
            </a:r>
            <a:r>
              <a:rPr lang="en-US" dirty="0" smtClean="0"/>
              <a:t>: Composite 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b="1" dirty="0" smtClean="0"/>
              <a:t>Origin</a:t>
            </a:r>
            <a:r>
              <a:rPr lang="en-US" dirty="0" smtClean="0"/>
              <a:t>                  : </a:t>
            </a:r>
            <a:r>
              <a:rPr lang="en-US" dirty="0"/>
              <a:t>Central and South America and Mexico 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Chromosome </a:t>
            </a:r>
            <a:r>
              <a:rPr lang="en-US" b="1" dirty="0"/>
              <a:t>Number: 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smtClean="0"/>
              <a:t>             African </a:t>
            </a:r>
            <a:r>
              <a:rPr lang="en-US" dirty="0"/>
              <a:t>marigold 2n= 24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smtClean="0"/>
              <a:t>             French </a:t>
            </a:r>
            <a:r>
              <a:rPr lang="en-US" dirty="0"/>
              <a:t>marigold 2n = 48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399" y="609600"/>
            <a:ext cx="88392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Tagetes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erecta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(African marigold):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African marigold plant is hardy, annual and grows about 90 cm tall, erect and branched. • Leaves 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pinnately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divided and leaflets 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lanceolate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serrated.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Flowers are single to fully double with large globular heads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Flower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varies from lemon yellow to yellow, golden yellow or orange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Tagetes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patula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(French marigold):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French marigold is a hardy annual, grows to about 30 cm tall, forming a bushy plant.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Foliage is dark green with reddish stem.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Leaves 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pinnately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divided and leaflets are linear,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lanceolate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serrated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Flowers are small, either single or double borne on proportionately long peduncles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The flower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varies from yellow to mahogany red.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533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5435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6200"/>
            <a:ext cx="9067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Climate: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Marigold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mild climate for luxuriant growth and flower production. The optimum temperature range for its growth is 20 -30°C. Marigold plant survive best in dry and hot condition but very hot climate give adverse effect on flower yield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Soil: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Marigold can be grown in a varied type of soils except water logged conditions. But it can be grown best on well drained sandy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fertile soil. Marigold no need more acidic and alkaline soils with pH 7.0 to 7.5 are suitable for higher production of flower.</a:t>
            </a:r>
            <a:endParaRPr lang="en-US" sz="240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3048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6849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6200" y="377667"/>
            <a:ext cx="906780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Land preparation: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Ploughing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field 2 to 3 times by the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plough or tractor with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rotavator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bring field to fine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tilth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During the last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ploughing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of the field Farm Yard Manure @ 50 ton/hectare or well decomposed cow dung in soil or compost mix in the field.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Sowing time: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Marigold easily grown three times in a year-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Rainy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seasons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(seed sown in middle of Jun and transplanting seeding during middle of July month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Winter seasons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(seed sown in middle August and seeding successful transplanting in middle of September month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Summer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seasons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(sowing of seed first week of January and then transfer seedling first week of February) hence flowers of marigold can be grown throughout the year.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66958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4299" y="61144"/>
            <a:ext cx="89154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Seed rate and transplanting: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For raising seedling, required 1.5 kg seeds/ha.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Rising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seedling standard size of nursery bed is 3×1 meter. 8 to 10 bed are required for raised seedling for one-hectare transplanting.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Seed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can be sown by broadcast or line method in nursery.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Treat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seeds with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Azospirillum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before sowing.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Before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sowing of seed DDT and BHC broadcasted outer side of bed to protect from the ants. Seedlings are transplanted after 28 to 32 days when seedling attained 3 to 5 true type leaf. Propagation by cutting commonly followed for maintain the purity of varieties.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7149" y="4267200"/>
            <a:ext cx="9029700" cy="1294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Spacing: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Spacing should be maintaining in African marigold is 40×30 cm and French marigold 20× 20 cm or 20 ×15cm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6200" y="17585"/>
            <a:ext cx="9067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Variety: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Some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specific variety are given below- 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(1) African Marigold: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Climax, Cracker jack, Golden Age, Crown of Gold, Chrysanthemum Charm, Star Gold,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Pusa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Narangi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Genda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Pusa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Basanti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Genda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Guinea Gold, Apricot, Sun Giants, Primrose, Fiesta, Golden Yellow, Shaggy, Glitters, Mammoth Mum, Happiness, Spun Gold and Cupid. 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(2) French Marigold: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Butter Scotch, Valencia, Rusty Red, Flame, Spry, Star of India,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586" y="3197937"/>
            <a:ext cx="912641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Manure and Fertilizer: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Incorporate 40 to 50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tonnes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of FYM /hectare during the last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ploughing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of field.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Marigold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is one of the commercial flower but research work has not been determining the describe dose of nutrient for growth and flowering.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For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heights yield of flower N: P: K @100:100:100 kg/ha required at the time of preparation of land and remain 100kg Nitrogen/ha should be applied one month after transplanting of seedling. 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4778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</TotalTime>
  <Words>1683</Words>
  <Application>Microsoft Office PowerPoint</Application>
  <PresentationFormat>On-screen Show (4:3)</PresentationFormat>
  <Paragraphs>116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Nisha Nitharwal</dc:creator>
  <cp:lastModifiedBy>Mahendra</cp:lastModifiedBy>
  <cp:revision>171</cp:revision>
  <cp:lastPrinted>2024-02-10T08:58:42Z</cp:lastPrinted>
  <dcterms:created xsi:type="dcterms:W3CDTF">2019-11-14T04:58:58Z</dcterms:created>
  <dcterms:modified xsi:type="dcterms:W3CDTF">2024-04-17T08:10:44Z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2019-11-14T00:00:00Z</vt:filetime>
  </property>
</Properties>
</file>